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</p:sldIdLst>
  <p:sldSz cy="5143500" cx="9144000"/>
  <p:notesSz cx="6858000" cy="9144000"/>
  <p:embeddedFontLst>
    <p:embeddedFont>
      <p:font typeface="Raleway"/>
      <p:regular r:id="rId36"/>
      <p:bold r:id="rId37"/>
      <p:italic r:id="rId38"/>
      <p:boldItalic r:id="rId39"/>
    </p:embeddedFont>
    <p:embeddedFont>
      <p:font typeface="Roboto"/>
      <p:regular r:id="rId40"/>
      <p:bold r:id="rId41"/>
      <p:italic r:id="rId42"/>
      <p:boldItalic r:id="rId43"/>
    </p:embeddedFont>
    <p:embeddedFont>
      <p:font typeface="Varela Round"/>
      <p:regular r:id="rId44"/>
    </p:embeddedFont>
    <p:embeddedFont>
      <p:font typeface="Raleway Light"/>
      <p:regular r:id="rId45"/>
      <p:bold r:id="rId46"/>
      <p:italic r:id="rId47"/>
      <p:boldItalic r:id="rId48"/>
    </p:embeddedFont>
    <p:embeddedFont>
      <p:font typeface="Roboto Mon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44" Type="http://schemas.openxmlformats.org/officeDocument/2006/relationships/font" Target="fonts/VarelaRound-regular.fntdata"/><Relationship Id="rId43" Type="http://schemas.openxmlformats.org/officeDocument/2006/relationships/font" Target="fonts/Roboto-boldItalic.fntdata"/><Relationship Id="rId46" Type="http://schemas.openxmlformats.org/officeDocument/2006/relationships/font" Target="fonts/RalewayLight-bold.fntdata"/><Relationship Id="rId45" Type="http://schemas.openxmlformats.org/officeDocument/2006/relationships/font" Target="fonts/RalewayLigh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alewayLight-boldItalic.fntdata"/><Relationship Id="rId47" Type="http://schemas.openxmlformats.org/officeDocument/2006/relationships/font" Target="fonts/RalewayLight-italic.fntdata"/><Relationship Id="rId49" Type="http://schemas.openxmlformats.org/officeDocument/2006/relationships/font" Target="fonts/RobotoMon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font" Target="fonts/Raleway-bold.fntdata"/><Relationship Id="rId36" Type="http://schemas.openxmlformats.org/officeDocument/2006/relationships/font" Target="fonts/Raleway-regular.fntdata"/><Relationship Id="rId39" Type="http://schemas.openxmlformats.org/officeDocument/2006/relationships/font" Target="fonts/Raleway-boldItalic.fntdata"/><Relationship Id="rId38" Type="http://schemas.openxmlformats.org/officeDocument/2006/relationships/font" Target="fonts/Raleway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obotoMono-italic.fntdata"/><Relationship Id="rId50" Type="http://schemas.openxmlformats.org/officeDocument/2006/relationships/font" Target="fonts/RobotoMono-bold.fntdata"/><Relationship Id="rId52" Type="http://schemas.openxmlformats.org/officeDocument/2006/relationships/font" Target="fonts/RobotoMon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4cfa9babf_1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4cfa9babf_1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2e535835f_0_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e2e535835f_0_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2e535835f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2e535835f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2e535835f_0_9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2e535835f_0_9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2e535835f_0_9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2e535835f_0_9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2e535835f_0_9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2e535835f_0_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2e535835f_0_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2e535835f_0_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2e535835f_0_9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e2e535835f_0_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2e535835f_0_10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2e535835f_0_1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2e535835f_0_1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e2e535835f_0_1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2e535835f_0_10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e2e535835f_0_1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2e535835f_0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2e535835f_0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2e535835f_0_10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e2e535835f_0_1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1c1f06e4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1c1f06e4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1c1f06e49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1c1f06e49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1c1f06e49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1c1f06e49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1c1f06e49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1c1f06e49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1c1f06e49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1c1f06e49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1c1f06e49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1c1f06e49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1c1f06e49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1c1f06e49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4cd699d86a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4cd699d86a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c9ac6c808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c9ac6c808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e2e535835f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e2e535835f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db50ad730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db50ad730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db50ad730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db50ad730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2e535835f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e2e535835f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Edited because there is not 2 types of programing languages. There are 2 types of programming paradigms.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2e535835f_0_8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2e535835f_0_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2e535835f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2e535835f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2e535835f_0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2e535835f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2e535835f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2e535835f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2e535835f_0_9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2e535835f_0_9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" type="title">
  <p:cSld name="TITLE">
    <p:bg>
      <p:bgPr>
        <a:solidFill>
          <a:srgbClr val="F76C6C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0900" y="769825"/>
            <a:ext cx="2442474" cy="36038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 txBox="1"/>
          <p:nvPr>
            <p:ph type="title"/>
          </p:nvPr>
        </p:nvSpPr>
        <p:spPr>
          <a:xfrm>
            <a:off x="1835550" y="1598450"/>
            <a:ext cx="5472900" cy="156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2" type="title"/>
          </p:nvPr>
        </p:nvSpPr>
        <p:spPr>
          <a:xfrm>
            <a:off x="3036450" y="3225675"/>
            <a:ext cx="30711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00" y="180000"/>
            <a:ext cx="1718375" cy="59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 with Patern">
  <p:cSld name="ONE_COLUMN_TEXT_2_1_1_1">
    <p:bg>
      <p:bgPr>
        <a:solidFill>
          <a:srgbClr val="FFFF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 rotWithShape="1">
          <a:blip r:embed="rId2">
            <a:alphaModFix/>
          </a:blip>
          <a:srcRect b="24814" l="12345" r="49024" t="24809"/>
          <a:stretch/>
        </p:blipFill>
        <p:spPr>
          <a:xfrm>
            <a:off x="126000" y="126000"/>
            <a:ext cx="686425" cy="48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2000" y="0"/>
            <a:ext cx="6371999" cy="516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">
  <p:cSld name="ONE_COLUMN_TEXT_2_1_1_1_1">
    <p:bg>
      <p:bgPr>
        <a:solidFill>
          <a:srgbClr val="FFFF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2"/>
          <p:cNvPicPr preferRelativeResize="0"/>
          <p:nvPr/>
        </p:nvPicPr>
        <p:blipFill rotWithShape="1">
          <a:blip r:embed="rId2">
            <a:alphaModFix/>
          </a:blip>
          <a:srcRect b="24814" l="12345" r="49024" t="24809"/>
          <a:stretch/>
        </p:blipFill>
        <p:spPr>
          <a:xfrm>
            <a:off x="126000" y="126000"/>
            <a:ext cx="686425" cy="48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1458450" y="5263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●"/>
              <a:defRPr b="1"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Char char="○"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Char char="■"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Char char="●"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Char char="○"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Char char="■"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Char char="●"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Char char="○"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Char char="■"/>
              <a:defRPr sz="60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bg>
      <p:bgPr>
        <a:solidFill>
          <a:srgbClr val="F99797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3170290" y="771750"/>
            <a:ext cx="2803416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/>
          <p:nvPr>
            <p:ph type="title"/>
          </p:nvPr>
        </p:nvSpPr>
        <p:spPr>
          <a:xfrm>
            <a:off x="1835550" y="1787700"/>
            <a:ext cx="5472900" cy="15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14" name="Google Shape;14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00" y="180000"/>
            <a:ext cx="1718375" cy="59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 1">
  <p:cSld name="TITLE_1_1">
    <p:bg>
      <p:bgPr>
        <a:solidFill>
          <a:srgbClr val="F76C6C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 rotWithShape="1">
          <a:blip r:embed="rId2">
            <a:alphaModFix/>
          </a:blip>
          <a:srcRect b="258" l="0" r="0" t="258"/>
          <a:stretch/>
        </p:blipFill>
        <p:spPr>
          <a:xfrm rot="10800000">
            <a:off x="3170289" y="771750"/>
            <a:ext cx="2803417" cy="3599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/>
          <p:nvPr>
            <p:ph type="title"/>
          </p:nvPr>
        </p:nvSpPr>
        <p:spPr>
          <a:xfrm>
            <a:off x="1835550" y="1787700"/>
            <a:ext cx="5472900" cy="15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18" name="Google Shape;1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00" y="180000"/>
            <a:ext cx="1718375" cy="59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">
  <p:cSld name="CUSTOM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9150" y="1973574"/>
            <a:ext cx="3545702" cy="119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ONE_COLUMN_TEXT">
    <p:bg>
      <p:bgPr>
        <a:solidFill>
          <a:srgbClr val="F99797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title"/>
          </p:nvPr>
        </p:nvSpPr>
        <p:spPr>
          <a:xfrm>
            <a:off x="1254900" y="1718925"/>
            <a:ext cx="2783700" cy="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" name="Google Shape;23;p6"/>
          <p:cNvSpPr txBox="1"/>
          <p:nvPr>
            <p:ph idx="2" type="title"/>
          </p:nvPr>
        </p:nvSpPr>
        <p:spPr>
          <a:xfrm>
            <a:off x="3962400" y="2002350"/>
            <a:ext cx="39726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6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4038600" y="2679825"/>
            <a:ext cx="22860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aleway"/>
              <a:buAutoNum type="arabicPeriod"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aleway"/>
              <a:buAutoNum type="arabicPeriod"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aleway"/>
              <a:buAutoNum type="arabicPeriod"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aleway"/>
              <a:buAutoNum type="arabicPeriod"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aleway"/>
              <a:buAutoNum type="arabicPeriod"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aleway"/>
              <a:buAutoNum type="arabicPeriod"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aleway"/>
              <a:buAutoNum type="arabicPeriod"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aleway"/>
              <a:buAutoNum type="arabicPeriod"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aleway"/>
              <a:buAutoNum type="arabicPeriod"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25" name="Google Shape;2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0000" y="180000"/>
            <a:ext cx="1718375" cy="59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025" y="777875"/>
            <a:ext cx="3414675" cy="263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Section">
  <p:cSld name="ONE_COLUMN_TEXT_2_2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/>
          <p:nvPr/>
        </p:nvSpPr>
        <p:spPr>
          <a:xfrm>
            <a:off x="-15875" y="-2650"/>
            <a:ext cx="9180000" cy="720000"/>
          </a:xfrm>
          <a:prstGeom prst="rect">
            <a:avLst/>
          </a:prstGeom>
          <a:solidFill>
            <a:srgbClr val="F76C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>
            <a:off x="1171250" y="-2650"/>
            <a:ext cx="2338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subTitle"/>
          </p:nvPr>
        </p:nvSpPr>
        <p:spPr>
          <a:xfrm>
            <a:off x="3129050" y="190800"/>
            <a:ext cx="27837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51271" t="0"/>
          <a:stretch/>
        </p:blipFill>
        <p:spPr>
          <a:xfrm>
            <a:off x="126000" y="127800"/>
            <a:ext cx="686432" cy="4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idx="2" type="title"/>
          </p:nvPr>
        </p:nvSpPr>
        <p:spPr>
          <a:xfrm>
            <a:off x="1245600" y="882000"/>
            <a:ext cx="67914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76C6C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3" type="subTitle"/>
          </p:nvPr>
        </p:nvSpPr>
        <p:spPr>
          <a:xfrm>
            <a:off x="1249200" y="1414800"/>
            <a:ext cx="6790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76C6C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4" type="body"/>
          </p:nvPr>
        </p:nvSpPr>
        <p:spPr>
          <a:xfrm>
            <a:off x="1249200" y="1998600"/>
            <a:ext cx="6791400" cy="28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●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○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■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●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○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■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●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○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■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Section Split">
  <p:cSld name="ONE_COLUMN_TEXT_2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-15875" y="-2650"/>
            <a:ext cx="9180000" cy="720000"/>
          </a:xfrm>
          <a:prstGeom prst="rect">
            <a:avLst/>
          </a:prstGeom>
          <a:solidFill>
            <a:srgbClr val="F76C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8"/>
          <p:cNvSpPr txBox="1"/>
          <p:nvPr>
            <p:ph type="title"/>
          </p:nvPr>
        </p:nvSpPr>
        <p:spPr>
          <a:xfrm>
            <a:off x="1171250" y="-2650"/>
            <a:ext cx="2338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3129050" y="190800"/>
            <a:ext cx="27837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126000" y="1998600"/>
            <a:ext cx="4425900" cy="28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●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○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■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●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○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■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●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○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3B424E"/>
              </a:buClr>
              <a:buSzPts val="1400"/>
              <a:buFont typeface="Raleway"/>
              <a:buChar char="■"/>
              <a:defRPr>
                <a:solidFill>
                  <a:srgbClr val="3B424E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3" type="title"/>
          </p:nvPr>
        </p:nvSpPr>
        <p:spPr>
          <a:xfrm>
            <a:off x="126815" y="1009050"/>
            <a:ext cx="44259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76C6C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4" type="subTitle"/>
          </p:nvPr>
        </p:nvSpPr>
        <p:spPr>
          <a:xfrm>
            <a:off x="126815" y="1719575"/>
            <a:ext cx="4425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76C6C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42" name="Google Shape;42;p8"/>
          <p:cNvPicPr preferRelativeResize="0"/>
          <p:nvPr/>
        </p:nvPicPr>
        <p:blipFill rotWithShape="1">
          <a:blip r:embed="rId2">
            <a:alphaModFix/>
          </a:blip>
          <a:srcRect b="0" l="0" r="51271" t="0"/>
          <a:stretch/>
        </p:blipFill>
        <p:spPr>
          <a:xfrm>
            <a:off x="126000" y="127800"/>
            <a:ext cx="686432" cy="4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 Colored with Patern">
  <p:cSld name="ONE_COLUMN_TEXT_2_1_1">
    <p:bg>
      <p:bgPr>
        <a:solidFill>
          <a:srgbClr val="F76C6C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/>
          <p:cNvPicPr preferRelativeResize="0"/>
          <p:nvPr/>
        </p:nvPicPr>
        <p:blipFill rotWithShape="1">
          <a:blip r:embed="rId2">
            <a:alphaModFix/>
          </a:blip>
          <a:srcRect b="0" l="0" r="51271" t="0"/>
          <a:stretch/>
        </p:blipFill>
        <p:spPr>
          <a:xfrm>
            <a:off x="126000" y="127800"/>
            <a:ext cx="686432" cy="4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1637" y="1"/>
            <a:ext cx="6372362" cy="517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 Colored">
  <p:cSld name="ONE_COLUMN_TEXT_2_1_1_2">
    <p:bg>
      <p:bgPr>
        <a:solidFill>
          <a:srgbClr val="F76C6C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0"/>
          <p:cNvPicPr preferRelativeResize="0"/>
          <p:nvPr/>
        </p:nvPicPr>
        <p:blipFill rotWithShape="1">
          <a:blip r:embed="rId2">
            <a:alphaModFix/>
          </a:blip>
          <a:srcRect b="0" l="0" r="51271" t="0"/>
          <a:stretch/>
        </p:blipFill>
        <p:spPr>
          <a:xfrm>
            <a:off x="126000" y="127800"/>
            <a:ext cx="686432" cy="4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codesandbox.io/s/oop-vehicles-car-bike-qnz2p5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youtube.com/watch?v=wfMtDGfHWpA" TargetMode="External"/><Relationship Id="rId4" Type="http://schemas.openxmlformats.org/officeDocument/2006/relationships/hyperlink" Target="https://www.youtube.com/watch?v=wfMtDGfHWpA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1835550" y="1733000"/>
            <a:ext cx="5472900" cy="73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JS with classes</a:t>
            </a:r>
            <a:endParaRPr/>
          </a:p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311700" y="293557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A Labrador is a Dog &gt; A Dog is an Animal &gt; An Animal is a Living Being</a:t>
            </a:r>
            <a:endParaRPr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4"/>
          <p:cNvSpPr txBox="1"/>
          <p:nvPr/>
        </p:nvSpPr>
        <p:spPr>
          <a:xfrm>
            <a:off x="248475" y="1471600"/>
            <a:ext cx="4464300" cy="29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Now another Alumni, this time his name is Marc.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Marc lives in Lisbon and he is 34.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He followed the Data analyst program so he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knows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how to code with Python and also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graduated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Create a JavaScript object for Marc, just like we did before.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2" name="Google Shape;132;p24"/>
          <p:cNvSpPr/>
          <p:nvPr/>
        </p:nvSpPr>
        <p:spPr>
          <a:xfrm>
            <a:off x="3840975" y="1147725"/>
            <a:ext cx="182538" cy="119905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FFFFFF">
                    <a:alpha val="8380"/>
                  </a:srgbClr>
                </a:solidFill>
                <a:latin typeface="Arial"/>
              </a:rPr>
              <a:t>!</a:t>
            </a:r>
          </a:p>
        </p:txBody>
      </p:sp>
      <p:pic>
        <p:nvPicPr>
          <p:cNvPr id="133" name="Google Shape;133;p24"/>
          <p:cNvPicPr preferRelativeResize="0"/>
          <p:nvPr/>
        </p:nvPicPr>
        <p:blipFill rotWithShape="1">
          <a:blip r:embed="rId3">
            <a:alphaModFix/>
          </a:blip>
          <a:srcRect b="0" l="35696" r="6440" t="0"/>
          <a:stretch/>
        </p:blipFill>
        <p:spPr>
          <a:xfrm>
            <a:off x="4858225" y="0"/>
            <a:ext cx="4464302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idx="4" type="body"/>
          </p:nvPr>
        </p:nvSpPr>
        <p:spPr>
          <a:xfrm>
            <a:off x="3757950" y="2387100"/>
            <a:ext cx="1628100" cy="36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76C6C"/>
                </a:solidFill>
              </a:rPr>
              <a:t>Live Demo</a:t>
            </a:r>
            <a:endParaRPr sz="1500">
              <a:solidFill>
                <a:srgbClr val="F76C6C"/>
              </a:solidFill>
            </a:endParaRPr>
          </a:p>
        </p:txBody>
      </p:sp>
      <p:sp>
        <p:nvSpPr>
          <p:cNvPr id="139" name="Google Shape;139;p25"/>
          <p:cNvSpPr txBox="1"/>
          <p:nvPr/>
        </p:nvSpPr>
        <p:spPr>
          <a:xfrm>
            <a:off x="2876775" y="269125"/>
            <a:ext cx="344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/>
        </p:nvSpPr>
        <p:spPr>
          <a:xfrm>
            <a:off x="248475" y="1740675"/>
            <a:ext cx="40329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Here, as you can see, we had to write all the code twice and only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change the values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of the objects.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keys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did not change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 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5" name="Google Shape;145;p26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student1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name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"julie"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age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30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campus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"Berlin"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skills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"React"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"JavaScript"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],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isGraduated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sayHello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`Hello I'm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, from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campus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950">
              <a:solidFill>
                <a:srgbClr val="A3A3A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A3A3A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student2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name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"Marc"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age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34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campus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"Lisbon"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skills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"Python"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],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isGraduated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sayHello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`Hello I'm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, from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campus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950">
              <a:solidFill>
                <a:srgbClr val="7BAAF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/>
          <p:nvPr/>
        </p:nvSpPr>
        <p:spPr>
          <a:xfrm>
            <a:off x="5365825" y="761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7"/>
          <p:cNvSpPr txBox="1"/>
          <p:nvPr/>
        </p:nvSpPr>
        <p:spPr>
          <a:xfrm>
            <a:off x="236950" y="1037300"/>
            <a:ext cx="4032900" cy="321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With JavaScript, there is an easier way to do that!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We can create what we call a class.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 our example the class will describe the properties and methods that a student have.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Note that class names are always capitalised.</a:t>
            </a:r>
            <a:endParaRPr b="1"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Student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constructor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isGraduated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name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age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campus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skills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isGraduated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isGraduated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sayHello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`Hello I'm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, from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campus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50">
              <a:solidFill>
                <a:srgbClr val="A3A3A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0">
              <a:solidFill>
                <a:srgbClr val="7BAAF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 txBox="1"/>
          <p:nvPr/>
        </p:nvSpPr>
        <p:spPr>
          <a:xfrm>
            <a:off x="248475" y="964100"/>
            <a:ext cx="4032900" cy="38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hanks to this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class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we can create an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object. </a:t>
            </a:r>
            <a:b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</a:br>
            <a:b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That is what we call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creating an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instance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of this Class.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This instance will have specific data, relative to the attributes of the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instantiated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Class.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We can then manipulate the data of the instance and call methods as needed.</a:t>
            </a:r>
            <a:endParaRPr b="1"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28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mia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b="1"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fr" sz="9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Student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"Mia"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28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"Berlin"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"React"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"JavaScript"]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9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log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mia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campus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log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mia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9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sayHello</a:t>
            </a:r>
            <a:r>
              <a:rPr lang="fr" sz="9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endParaRPr sz="950">
              <a:solidFill>
                <a:srgbClr val="A3A3A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0">
              <a:solidFill>
                <a:srgbClr val="7BAAF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idx="4" type="body"/>
          </p:nvPr>
        </p:nvSpPr>
        <p:spPr>
          <a:xfrm>
            <a:off x="3757950" y="2387100"/>
            <a:ext cx="1628100" cy="36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76C6C"/>
                </a:solidFill>
              </a:rPr>
              <a:t>Live Demo</a:t>
            </a:r>
            <a:endParaRPr sz="1500">
              <a:solidFill>
                <a:srgbClr val="F76C6C"/>
              </a:solidFill>
            </a:endParaRPr>
          </a:p>
        </p:txBody>
      </p:sp>
      <p:sp>
        <p:nvSpPr>
          <p:cNvPr id="166" name="Google Shape;166;p29"/>
          <p:cNvSpPr txBox="1"/>
          <p:nvPr/>
        </p:nvSpPr>
        <p:spPr>
          <a:xfrm>
            <a:off x="2876775" y="269125"/>
            <a:ext cx="344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0"/>
          <p:cNvSpPr txBox="1"/>
          <p:nvPr/>
        </p:nvSpPr>
        <p:spPr>
          <a:xfrm>
            <a:off x="248475" y="1986900"/>
            <a:ext cx="44643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Now, your turn! We’re going to create a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Cat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class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b="1"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Imagine all the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properties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methods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 cat can have (name, age, breed, etc..).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3" name="Google Shape;173;p30"/>
          <p:cNvSpPr/>
          <p:nvPr/>
        </p:nvSpPr>
        <p:spPr>
          <a:xfrm>
            <a:off x="4025450" y="1297625"/>
            <a:ext cx="182538" cy="119905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FFFFFF">
                    <a:alpha val="8380"/>
                  </a:srgbClr>
                </a:solidFill>
                <a:latin typeface="Arial"/>
              </a:rPr>
              <a:t>!</a:t>
            </a:r>
          </a:p>
        </p:txBody>
      </p:sp>
      <p:pic>
        <p:nvPicPr>
          <p:cNvPr id="174" name="Google Shape;174;p30"/>
          <p:cNvPicPr preferRelativeResize="0"/>
          <p:nvPr/>
        </p:nvPicPr>
        <p:blipFill rotWithShape="1">
          <a:blip r:embed="rId3">
            <a:alphaModFix/>
          </a:blip>
          <a:srcRect b="0" l="24801" r="22941" t="0"/>
          <a:stretch/>
        </p:blipFill>
        <p:spPr>
          <a:xfrm>
            <a:off x="5289625" y="-50"/>
            <a:ext cx="40329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idx="4" type="body"/>
          </p:nvPr>
        </p:nvSpPr>
        <p:spPr>
          <a:xfrm>
            <a:off x="3757950" y="2387100"/>
            <a:ext cx="1628100" cy="36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76C6C"/>
                </a:solidFill>
              </a:rPr>
              <a:t>Live Demo</a:t>
            </a:r>
            <a:endParaRPr sz="1500">
              <a:solidFill>
                <a:srgbClr val="F76C6C"/>
              </a:solidFill>
            </a:endParaRPr>
          </a:p>
        </p:txBody>
      </p:sp>
      <p:sp>
        <p:nvSpPr>
          <p:cNvPr id="180" name="Google Shape;180;p31"/>
          <p:cNvSpPr txBox="1"/>
          <p:nvPr/>
        </p:nvSpPr>
        <p:spPr>
          <a:xfrm>
            <a:off x="2876775" y="269125"/>
            <a:ext cx="344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2"/>
          <p:cNvSpPr txBox="1"/>
          <p:nvPr/>
        </p:nvSpPr>
        <p:spPr>
          <a:xfrm>
            <a:off x="248475" y="962475"/>
            <a:ext cx="4032900" cy="38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Now, meet Romain.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Romain is an instructor at Wild Code School.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Can we use our Student class to create it?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Should we create another class?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But then we will need to repeat the name, age,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campus and skills again...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7" name="Google Shape;187;p32"/>
          <p:cNvPicPr preferRelativeResize="0"/>
          <p:nvPr/>
        </p:nvPicPr>
        <p:blipFill rotWithShape="1">
          <a:blip r:embed="rId3">
            <a:alphaModFix/>
          </a:blip>
          <a:srcRect b="14849" l="8466" r="5578" t="13238"/>
          <a:stretch/>
        </p:blipFill>
        <p:spPr>
          <a:xfrm>
            <a:off x="5256738" y="0"/>
            <a:ext cx="409867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3"/>
          <p:cNvSpPr txBox="1"/>
          <p:nvPr/>
        </p:nvSpPr>
        <p:spPr>
          <a:xfrm>
            <a:off x="248475" y="1694350"/>
            <a:ext cx="40329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What we can do is to create a class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Then we can create two other classes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Student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Instructor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that extend the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class. Extending here means adding specific data.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4" name="Google Shape;194;p33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constructor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age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campus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skills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sayHello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`Hello I'm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, from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Student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extends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constructor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isGraduated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isGratuated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isGraduated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Instructor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extends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constructor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startingDate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startingDate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startingDate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6"/>
          <p:cNvGrpSpPr/>
          <p:nvPr/>
        </p:nvGrpSpPr>
        <p:grpSpPr>
          <a:xfrm>
            <a:off x="960000" y="1557750"/>
            <a:ext cx="7224000" cy="1583525"/>
            <a:chOff x="960000" y="1557750"/>
            <a:chExt cx="7224000" cy="1583525"/>
          </a:xfrm>
        </p:grpSpPr>
        <p:sp>
          <p:nvSpPr>
            <p:cNvPr id="73" name="Google Shape;73;p16"/>
            <p:cNvSpPr/>
            <p:nvPr/>
          </p:nvSpPr>
          <p:spPr>
            <a:xfrm>
              <a:off x="6705875" y="1557750"/>
              <a:ext cx="773694" cy="1219154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0" i="0">
                  <a:ln>
                    <a:noFill/>
                  </a:ln>
                  <a:solidFill>
                    <a:srgbClr val="FFFFFF">
                      <a:alpha val="8380"/>
                    </a:srgbClr>
                  </a:solidFill>
                  <a:latin typeface="Arial"/>
                </a:rPr>
                <a:t>?</a:t>
              </a:r>
            </a:p>
          </p:txBody>
        </p:sp>
        <p:sp>
          <p:nvSpPr>
            <p:cNvPr id="74" name="Google Shape;74;p16"/>
            <p:cNvSpPr txBox="1"/>
            <p:nvPr/>
          </p:nvSpPr>
          <p:spPr>
            <a:xfrm>
              <a:off x="960000" y="2002175"/>
              <a:ext cx="7224000" cy="11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600">
                  <a:solidFill>
                    <a:srgbClr val="FFFFFF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What is </a:t>
              </a:r>
              <a:r>
                <a:rPr lang="fr" sz="3600">
                  <a:solidFill>
                    <a:srgbClr val="FFFFFF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Object-oriented programming</a:t>
              </a:r>
              <a:r>
                <a:rPr lang="fr" sz="3600">
                  <a:solidFill>
                    <a:srgbClr val="FFFFFF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?</a:t>
              </a:r>
              <a:endParaRPr b="0" sz="36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4"/>
          <p:cNvSpPr txBox="1"/>
          <p:nvPr/>
        </p:nvSpPr>
        <p:spPr>
          <a:xfrm>
            <a:off x="248475" y="1694350"/>
            <a:ext cx="4032900" cy="26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 new class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Student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Instructor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will feature all the properties and methods from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Student and Instructor will both have one more property :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isGraduated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for Student and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startingDate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for Instructor.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1" name="Google Shape;201;p34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constructor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age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campus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skills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sayHello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`Hello I'm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, from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${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fr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`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Student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extends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constructor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isGraduated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isGratuated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isGraduated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Instructor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extends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constructor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startingDate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age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campus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skills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fr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startingDate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startingDate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6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idx="2" type="title"/>
          </p:nvPr>
        </p:nvSpPr>
        <p:spPr>
          <a:xfrm>
            <a:off x="1204500" y="1247175"/>
            <a:ext cx="67350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The</a:t>
            </a:r>
            <a:r>
              <a:rPr lang="fr"/>
              <a:t> “</a:t>
            </a:r>
            <a:r>
              <a:rPr b="1" lang="fr"/>
              <a:t>t</a:t>
            </a:r>
            <a:r>
              <a:rPr b="1" lang="fr"/>
              <a:t>his” keyword</a:t>
            </a:r>
            <a:endParaRPr b="1"/>
          </a:p>
        </p:txBody>
      </p:sp>
      <p:sp>
        <p:nvSpPr>
          <p:cNvPr id="207" name="Google Shape;207;p35"/>
          <p:cNvSpPr txBox="1"/>
          <p:nvPr>
            <p:ph idx="1" type="body"/>
          </p:nvPr>
        </p:nvSpPr>
        <p:spPr>
          <a:xfrm>
            <a:off x="1204500" y="2033750"/>
            <a:ext cx="6262200" cy="19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 the global execution context (i.e. outside of any function), </a:t>
            </a:r>
            <a:r>
              <a:rPr b="1" lang="fr"/>
              <a:t>'this'</a:t>
            </a:r>
            <a:r>
              <a:rPr lang="fr"/>
              <a:t> refers to the global object.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 summary, the term </a:t>
            </a:r>
            <a:r>
              <a:rPr b="1" lang="fr"/>
              <a:t>'this'</a:t>
            </a:r>
            <a:r>
              <a:rPr lang="fr"/>
              <a:t>, in an object, refers to that object itself. It will therefore allow you to access the attributes or methods inside </a:t>
            </a:r>
            <a:r>
              <a:rPr lang="fr">
                <a:solidFill>
                  <a:schemeClr val="lt1"/>
                </a:solidFill>
              </a:rPr>
              <a:t>of the object</a:t>
            </a:r>
            <a:r>
              <a:rPr lang="fr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6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6"/>
          <p:cNvSpPr txBox="1"/>
          <p:nvPr/>
        </p:nvSpPr>
        <p:spPr>
          <a:xfrm>
            <a:off x="240075" y="1115400"/>
            <a:ext cx="4032900" cy="34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 the </a:t>
            </a:r>
            <a:r>
              <a:rPr i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constructor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, the keyword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'this'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allows you to assign specific values to each generated object.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 a </a:t>
            </a:r>
            <a:r>
              <a:rPr i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method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, the keyword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'this'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allows the method to access the attributes or methods within the same object.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4" name="Google Shape;214;p36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Person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sayHello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f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`Hello I'm ${</a:t>
            </a:r>
            <a:r>
              <a:rPr lang="fr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}, from ${</a:t>
            </a:r>
            <a:r>
              <a:rPr lang="fr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}`</a:t>
            </a: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7BAAF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idx="2" type="title"/>
          </p:nvPr>
        </p:nvSpPr>
        <p:spPr>
          <a:xfrm>
            <a:off x="1204500" y="1247175"/>
            <a:ext cx="67350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/>
              <a:t>Public vs private</a:t>
            </a:r>
            <a:endParaRPr sz="3200"/>
          </a:p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1204500" y="2033750"/>
            <a:ext cx="6262200" cy="16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This is one of the most important principles of object-oriented programming: fixing boundaries between the internal interface and the external interface.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It is an essential practice in order to </a:t>
            </a:r>
            <a:r>
              <a:rPr lang="fr">
                <a:solidFill>
                  <a:schemeClr val="lt1"/>
                </a:solidFill>
              </a:rPr>
              <a:t>develop</a:t>
            </a:r>
            <a:r>
              <a:rPr lang="fr">
                <a:solidFill>
                  <a:schemeClr val="lt1"/>
                </a:solidFill>
              </a:rPr>
              <a:t> something more complex than a "hello world" application.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8"/>
          <p:cNvSpPr txBox="1"/>
          <p:nvPr/>
        </p:nvSpPr>
        <p:spPr>
          <a:xfrm>
            <a:off x="240075" y="1115400"/>
            <a:ext cx="40329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On this snippet of code, if we create a student or a trainer, we can directly change their properties.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This can be very problematic for the development of our applications…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Maxime is a little bit too young, don’t you think?</a:t>
            </a:r>
            <a:endParaRPr i="1"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7" name="Google Shape;227;p38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Person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sayHello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`Hello I'm ${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}, from ${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}`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Student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extends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Person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isGraduated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isGratuated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isGraduated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Student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"Maxime"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35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"Nantes"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'JS’, ‘PHP'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fr" sz="8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35</a:t>
            </a:r>
            <a:endParaRPr sz="8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-10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fr" sz="8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//-10</a:t>
            </a:r>
            <a:endParaRPr sz="850">
              <a:solidFill>
                <a:srgbClr val="7BAAF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/>
          <p:nvPr/>
        </p:nvSpPr>
        <p:spPr>
          <a:xfrm>
            <a:off x="5314800" y="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9"/>
          <p:cNvSpPr txBox="1"/>
          <p:nvPr/>
        </p:nvSpPr>
        <p:spPr>
          <a:xfrm>
            <a:off x="365950" y="754600"/>
            <a:ext cx="3905100" cy="321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To avoid this, JS allows us to protect the attribute by putting a “#” at the the start of our property name.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That way, the property can only be modified from inside the class via a method.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 code will generate an error if we try to access the property.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4" name="Google Shape;234;p39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Person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#age;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.#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Student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extends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Person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isGraduated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isGratuated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isGraduated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Student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"Maxime"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35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"Nantes"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'JS’, ‘PHP'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.#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sz="8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7BAAF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35" name="Google Shape;2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4650" y="4205549"/>
            <a:ext cx="4608024" cy="4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0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0"/>
          <p:cNvSpPr txBox="1"/>
          <p:nvPr/>
        </p:nvSpPr>
        <p:spPr>
          <a:xfrm>
            <a:off x="365950" y="754600"/>
            <a:ext cx="3905100" cy="31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 order to access and modify the property, we can create: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aleway"/>
              <a:buChar char="-"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method within the class that will change #age and control the input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aleway"/>
              <a:buChar char="-"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method to access the property from outside the class.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student at the Wild… from 1 to 99 years old.</a:t>
            </a:r>
            <a:endParaRPr i="1" sz="1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2" name="Google Shape;242;p40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Person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#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{....}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setAge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&gt;= </a:t>
            </a:r>
            <a:r>
              <a:rPr lang="fr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&amp;&amp;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</a:t>
            </a:r>
            <a:r>
              <a:rPr lang="fr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99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.#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8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.#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Student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extends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Person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isGraduated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 …. 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8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Student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"Maxime"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35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"Nantes"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r>
              <a:rPr lang="fr" sz="8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'JS’, ‘PHP'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fr" sz="8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()) </a:t>
            </a:r>
            <a:r>
              <a:rPr lang="fr" sz="8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35</a:t>
            </a:r>
            <a:endParaRPr sz="8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setAge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-10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()) </a:t>
            </a:r>
            <a:r>
              <a:rPr lang="fr" sz="8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35</a:t>
            </a:r>
            <a:endParaRPr sz="8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setAge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36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8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8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8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getAge</a:t>
            </a:r>
            <a:r>
              <a:rPr lang="fr" sz="8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()) </a:t>
            </a:r>
            <a:r>
              <a:rPr lang="fr" sz="8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36</a:t>
            </a:r>
            <a:endParaRPr sz="8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41"/>
          <p:cNvSpPr txBox="1"/>
          <p:nvPr/>
        </p:nvSpPr>
        <p:spPr>
          <a:xfrm>
            <a:off x="349175" y="972750"/>
            <a:ext cx="39051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Similarly, we can restrict access to certain methods.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If we want to restrict access to a method from outside the class, you can start its name with a “#” as for the properties.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9" name="Google Shape;249;p41"/>
          <p:cNvSpPr/>
          <p:nvPr/>
        </p:nvSpPr>
        <p:spPr>
          <a:xfrm>
            <a:off x="4508575" y="-50"/>
            <a:ext cx="4814100" cy="5143500"/>
          </a:xfrm>
          <a:prstGeom prst="roundRect">
            <a:avLst>
              <a:gd fmla="val 0" name="adj"/>
            </a:avLst>
          </a:prstGeom>
          <a:solidFill>
            <a:srgbClr val="222222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Person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#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 … }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#</a:t>
            </a:r>
            <a:r>
              <a:rPr lang="fr" sz="9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joinSkills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9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9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9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sayHello</a:t>
            </a:r>
            <a:r>
              <a:rPr lang="f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9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f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`Hello I'm ${</a:t>
            </a:r>
            <a:r>
              <a:rPr lang="fr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}, from ${</a:t>
            </a:r>
            <a:r>
              <a:rPr lang="fr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}. I know ${</a:t>
            </a:r>
            <a:r>
              <a:rPr lang="fr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.#</a:t>
            </a:r>
            <a:r>
              <a:rPr lang="fr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joinSkills()</a:t>
            </a:r>
            <a:r>
              <a:rPr lang="f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}`</a:t>
            </a:r>
            <a:r>
              <a:rPr lang="f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Student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extends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Person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campus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isGraduated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 … }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fr" sz="9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9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Student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9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"Maxime"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9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35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sz="9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"Nantes"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r>
              <a:rPr lang="fr" sz="9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'JS’, ‘PHP'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r>
              <a:rPr lang="fr" sz="9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9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9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9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maxime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9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sayHello</a:t>
            </a:r>
            <a:r>
              <a:rPr lang="fr" sz="9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()) </a:t>
            </a:r>
            <a:r>
              <a:rPr lang="fr" sz="9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Hello I'm Maxime, from Nantes. I know JS, PHP</a:t>
            </a:r>
            <a:endParaRPr sz="6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idx="2" type="title"/>
          </p:nvPr>
        </p:nvSpPr>
        <p:spPr>
          <a:xfrm>
            <a:off x="3288300" y="2210850"/>
            <a:ext cx="25674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Workshop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/>
          <p:nvPr>
            <p:ph type="title"/>
          </p:nvPr>
        </p:nvSpPr>
        <p:spPr>
          <a:xfrm>
            <a:off x="1716300" y="2091300"/>
            <a:ext cx="5711400" cy="9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700"/>
              <a:t>“</a:t>
            </a:r>
            <a:r>
              <a:rPr lang="fr" sz="3700" u="sng">
                <a:solidFill>
                  <a:schemeClr val="hlink"/>
                </a:solidFill>
                <a:hlinkClick r:id="rId3"/>
              </a:rPr>
              <a:t>Favor composition over </a:t>
            </a:r>
            <a:r>
              <a:rPr lang="fr" sz="3700" u="sng">
                <a:solidFill>
                  <a:schemeClr val="hlink"/>
                </a:solidFill>
                <a:hlinkClick r:id="rId4"/>
              </a:rPr>
              <a:t>inheritance</a:t>
            </a:r>
            <a:r>
              <a:rPr lang="fr" sz="3700"/>
              <a:t>”</a:t>
            </a:r>
            <a:endParaRPr sz="3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765750" y="2279250"/>
            <a:ext cx="7612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OOP is a computer programming model that organizes software design around data, or objects, rather than functions and logic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3156150" y="1155900"/>
            <a:ext cx="2831700" cy="2831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4"/>
          <p:cNvSpPr txBox="1"/>
          <p:nvPr>
            <p:ph idx="2" type="title"/>
          </p:nvPr>
        </p:nvSpPr>
        <p:spPr>
          <a:xfrm>
            <a:off x="2477800" y="2002350"/>
            <a:ext cx="54573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To go further...</a:t>
            </a:r>
            <a:endParaRPr/>
          </a:p>
        </p:txBody>
      </p:sp>
      <p:sp>
        <p:nvSpPr>
          <p:cNvPr id="265" name="Google Shape;265;p44"/>
          <p:cNvSpPr txBox="1"/>
          <p:nvPr>
            <p:ph idx="1" type="body"/>
          </p:nvPr>
        </p:nvSpPr>
        <p:spPr>
          <a:xfrm>
            <a:off x="4038600" y="2679825"/>
            <a:ext cx="35409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(we will not see much of the following concepts as they are not essential to the continuation of the program)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/>
          <p:nvPr>
            <p:ph type="title"/>
          </p:nvPr>
        </p:nvSpPr>
        <p:spPr>
          <a:xfrm>
            <a:off x="1171250" y="-2650"/>
            <a:ext cx="2942100" cy="720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To go further...</a:t>
            </a:r>
            <a:endParaRPr/>
          </a:p>
        </p:txBody>
      </p:sp>
      <p:sp>
        <p:nvSpPr>
          <p:cNvPr id="271" name="Google Shape;271;p45"/>
          <p:cNvSpPr txBox="1"/>
          <p:nvPr>
            <p:ph idx="2" type="title"/>
          </p:nvPr>
        </p:nvSpPr>
        <p:spPr>
          <a:xfrm>
            <a:off x="1245600" y="882000"/>
            <a:ext cx="6791400" cy="53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What is it?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5"/>
          <p:cNvSpPr txBox="1"/>
          <p:nvPr>
            <p:ph idx="4" type="body"/>
          </p:nvPr>
        </p:nvSpPr>
        <p:spPr>
          <a:xfrm>
            <a:off x="1249200" y="1693800"/>
            <a:ext cx="6791400" cy="2370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(OOP in general) Encapsulation ?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(OOP in general) Polymorphism 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(OOP in general) Design patterns 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(JS) Get and set keywords?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(JS) Object.defineProperty() 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(JS) A "prototype"?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(JS) The prototype chain 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(JS) The "new" keyword (what exactly does it do)?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(Typescript or other) An interface?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(Typescript or other) An abstract method?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/>
          <p:nvPr/>
        </p:nvSpPr>
        <p:spPr>
          <a:xfrm>
            <a:off x="0" y="2571450"/>
            <a:ext cx="9322500" cy="2634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 txBox="1"/>
          <p:nvPr/>
        </p:nvSpPr>
        <p:spPr>
          <a:xfrm>
            <a:off x="628500" y="981650"/>
            <a:ext cx="76593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There are two main categories of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programming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paradigms: imperative (also called procedural) and declarative (also called functional).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3288600" y="124200"/>
            <a:ext cx="2339100" cy="2339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7750" y="2687850"/>
            <a:ext cx="5820800" cy="233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2571450"/>
            <a:ext cx="9144000" cy="2634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9"/>
          <p:cNvSpPr txBox="1"/>
          <p:nvPr/>
        </p:nvSpPr>
        <p:spPr>
          <a:xfrm>
            <a:off x="628500" y="981650"/>
            <a:ext cx="7659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JavaScript is a multi-paradigm language, which means it supports both Object Oriented programming and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functional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programing.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3402450" y="104600"/>
            <a:ext cx="2339100" cy="2339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6" name="Google Shape;9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7750" y="2687850"/>
            <a:ext cx="5820800" cy="233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0"/>
          <p:cNvGrpSpPr/>
          <p:nvPr/>
        </p:nvGrpSpPr>
        <p:grpSpPr>
          <a:xfrm>
            <a:off x="960000" y="1557750"/>
            <a:ext cx="7224000" cy="1583525"/>
            <a:chOff x="960000" y="1557750"/>
            <a:chExt cx="7224000" cy="1583525"/>
          </a:xfrm>
        </p:grpSpPr>
        <p:sp>
          <p:nvSpPr>
            <p:cNvPr id="102" name="Google Shape;102;p20"/>
            <p:cNvSpPr/>
            <p:nvPr/>
          </p:nvSpPr>
          <p:spPr>
            <a:xfrm>
              <a:off x="6705875" y="1557750"/>
              <a:ext cx="773694" cy="1219154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0" i="0">
                  <a:ln>
                    <a:noFill/>
                  </a:ln>
                  <a:solidFill>
                    <a:srgbClr val="FFFFFF">
                      <a:alpha val="8380"/>
                    </a:srgbClr>
                  </a:solidFill>
                  <a:latin typeface="Arial"/>
                </a:rPr>
                <a:t>?</a:t>
              </a:r>
            </a:p>
          </p:txBody>
        </p:sp>
        <p:sp>
          <p:nvSpPr>
            <p:cNvPr id="103" name="Google Shape;103;p20"/>
            <p:cNvSpPr txBox="1"/>
            <p:nvPr/>
          </p:nvSpPr>
          <p:spPr>
            <a:xfrm>
              <a:off x="960000" y="2002175"/>
              <a:ext cx="7224000" cy="11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600">
                  <a:solidFill>
                    <a:srgbClr val="FFFFFF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What are Objects?</a:t>
              </a:r>
              <a:endParaRPr b="0" sz="36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/>
          <p:nvPr/>
        </p:nvSpPr>
        <p:spPr>
          <a:xfrm>
            <a:off x="5061925" y="-50"/>
            <a:ext cx="42606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/>
        </p:nvSpPr>
        <p:spPr>
          <a:xfrm>
            <a:off x="258825" y="1694400"/>
            <a:ext cx="44643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Objects are descriptions which encapsulate the properties of a real world entity (i.e. they represent real world things in the program).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This is known as </a:t>
            </a:r>
            <a:r>
              <a:rPr b="1"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abstraction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912224" y="1155899"/>
            <a:ext cx="2831700" cy="2831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1" name="Google Shape;111;p21"/>
          <p:cNvPicPr preferRelativeResize="0"/>
          <p:nvPr/>
        </p:nvPicPr>
        <p:blipFill rotWithShape="1">
          <a:blip r:embed="rId4">
            <a:alphaModFix/>
          </a:blip>
          <a:srcRect b="11708" l="0" r="4561" t="11716"/>
          <a:stretch/>
        </p:blipFill>
        <p:spPr>
          <a:xfrm>
            <a:off x="5061923" y="-50"/>
            <a:ext cx="42606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/>
          <p:nvPr/>
        </p:nvSpPr>
        <p:spPr>
          <a:xfrm>
            <a:off x="5289625" y="-50"/>
            <a:ext cx="403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/>
        </p:nvSpPr>
        <p:spPr>
          <a:xfrm>
            <a:off x="248475" y="852425"/>
            <a:ext cx="4464300" cy="40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Julie is one of our Alumni at Wild Code School.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She lives in Berlin and she’s 30.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She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learned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JavaScript and React and she already </a:t>
            </a: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graduated.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Create a JavaScript Object that represents Julie.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 object should also feature a method “sayHello” that returns a string that introduces Julie. </a:t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8" name="Google Shape;118;p22"/>
          <p:cNvSpPr/>
          <p:nvPr/>
        </p:nvSpPr>
        <p:spPr>
          <a:xfrm>
            <a:off x="3468425" y="940750"/>
            <a:ext cx="182538" cy="119905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FFFFFF">
                    <a:alpha val="8380"/>
                  </a:srgbClr>
                </a:solidFill>
                <a:latin typeface="Arial"/>
              </a:rPr>
              <a:t>!</a:t>
            </a:r>
          </a:p>
        </p:txBody>
      </p:sp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b="14062" l="2944" r="-4117" t="4511"/>
          <a:stretch/>
        </p:blipFill>
        <p:spPr>
          <a:xfrm>
            <a:off x="5289625" y="-50"/>
            <a:ext cx="4260599" cy="5143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idx="4" type="body"/>
          </p:nvPr>
        </p:nvSpPr>
        <p:spPr>
          <a:xfrm>
            <a:off x="3757950" y="2387100"/>
            <a:ext cx="1628100" cy="36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76C6C"/>
                </a:solidFill>
              </a:rPr>
              <a:t>Live Demo</a:t>
            </a:r>
            <a:endParaRPr sz="1500">
              <a:solidFill>
                <a:srgbClr val="F76C6C"/>
              </a:solidFill>
            </a:endParaRPr>
          </a:p>
        </p:txBody>
      </p:sp>
      <p:sp>
        <p:nvSpPr>
          <p:cNvPr id="125" name="Google Shape;125;p23"/>
          <p:cNvSpPr txBox="1"/>
          <p:nvPr/>
        </p:nvSpPr>
        <p:spPr>
          <a:xfrm>
            <a:off x="2876775" y="269125"/>
            <a:ext cx="344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ild Code Schoo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